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10692000" cx="15120000"/>
  <p:notesSz cx="6858000" cy="9144000"/>
  <p:embeddedFontLst>
    <p:embeddedFont>
      <p:font typeface="Inconsolata"/>
      <p:regular r:id="rId45"/>
      <p:bold r:id="rId46"/>
    </p:embeddedFont>
    <p:embeddedFont>
      <p:font typeface="Inconsolata Medium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368">
          <p15:clr>
            <a:srgbClr val="A4A3A4"/>
          </p15:clr>
        </p15:guide>
        <p15:guide id="2" pos="476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368" orient="horz"/>
        <p:guide pos="476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Inconsolata-bold.fntdata"/><Relationship Id="rId23" Type="http://schemas.openxmlformats.org/officeDocument/2006/relationships/slide" Target="slides/slide18.xml"/><Relationship Id="rId45" Type="http://schemas.openxmlformats.org/officeDocument/2006/relationships/font" Target="fonts/Inconsolat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InconsolataMedium-bold.fntdata"/><Relationship Id="rId25" Type="http://schemas.openxmlformats.org/officeDocument/2006/relationships/slide" Target="slides/slide20.xml"/><Relationship Id="rId47" Type="http://schemas.openxmlformats.org/officeDocument/2006/relationships/font" Target="fonts/InconsolataMedium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jpg>
</file>

<file path=ppt/media/image39.png>
</file>

<file path=ppt/media/image4.png>
</file>

<file path=ppt/media/image40.png>
</file>

<file path=ppt/media/image41.jpg>
</file>

<file path=ppt/media/image42.jpg>
</file>

<file path=ppt/media/image43.jpg>
</file>

<file path=ppt/media/image44.jpg>
</file>

<file path=ppt/media/image45.png>
</file>

<file path=ppt/media/image46.jpg>
</file>

<file path=ppt/media/image47.jpg>
</file>

<file path=ppt/media/image48.png>
</file>

<file path=ppt/media/image49.png>
</file>

<file path=ppt/media/image5.png>
</file>

<file path=ppt/media/image50.gif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16283d51cb_0_228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16283d51cb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b86461d66_0_36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b86461d6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b79bcef51_0_2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b79bcef5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6283d51cb_0_24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6283d51cb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9b79bcef51_0_4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9b79bcef5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b86461d66_1_1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b86461d6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b79bcef51_0_10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b79bcef5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b79bcef51_0_161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b79bcef51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9b79bcef51_0_17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9b79bcef5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b86461d66_0_46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9b86461d6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b79bcef51_0_18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9b79bcef5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6283d53d2_0_2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6283d53d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b79bcef51_0_19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b79bcef51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86461d66_0_18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86461d6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b86461d66_1_47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b86461d66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b79bcef51_0_199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b79bcef51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b79bcef51_0_108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b79bcef5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b86461d66_1_69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b86461d66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9b86461d66_0_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9b86461d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b79bcef51_0_23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b79bcef51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6283d51cb_0_73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6283d51c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6283d51cb_0_83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16283d51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16283d53d2_0_17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16283d53d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6283d51cb_0_9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6283d51c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16283d51cb_0_10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16283d51c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6283d51cb_0_21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6283d51cb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6283d51cb_0_23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6283d51cb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16283d51cb_0_162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16283d51c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16283d51cb_0_239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16283d51cb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16283d51cb_0_3:notes"/>
          <p:cNvSpPr/>
          <p:nvPr>
            <p:ph idx="2" type="sldImg"/>
          </p:nvPr>
        </p:nvSpPr>
        <p:spPr>
          <a:xfrm>
            <a:off x="1004755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16283d51c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9b79bcef51_0_28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9b79bcef51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b86461d66_1_2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9b86461d6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6283d53d2_0_1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6283d53d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49df9bddc_0_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49df9bd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49df9bddc_0_5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49df9bd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49df9bddc_0_3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49df9bdd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49df9bddc_0_14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149df9bdd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49df9bddc_0_20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49df9bdd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b79bcef51_0_126:notes"/>
          <p:cNvSpPr/>
          <p:nvPr>
            <p:ph idx="2" type="sldImg"/>
          </p:nvPr>
        </p:nvSpPr>
        <p:spPr>
          <a:xfrm>
            <a:off x="1004764" y="685800"/>
            <a:ext cx="48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9b79bcef51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402625" y="4473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dk1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format</a:t>
            </a:r>
            <a:endParaRPr sz="6000">
              <a:solidFill>
                <a:schemeClr val="dk1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STRUCTURE|DESIGN|GEOMETRY|RESEARCH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515409" y="2299346"/>
            <a:ext cx="14089200" cy="4081800"/>
          </a:xfrm>
          <a:prstGeom prst="rect">
            <a:avLst/>
          </a:prstGeom>
        </p:spPr>
        <p:txBody>
          <a:bodyPr anchorCtr="0" anchor="b" bIns="148300" lIns="148300" spcFirstLastPara="1" rIns="148300" wrap="square" tIns="148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500"/>
              <a:buNone/>
              <a:defRPr sz="19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412750" lvl="0" marL="457200" algn="ctr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 algn="ctr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 algn="ctr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 algn="ctr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 algn="ctr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 algn="ctr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 algn="ctr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 algn="ctr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 algn="ctr"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anchorCtr="0" anchor="b" bIns="148300" lIns="148300" spcFirstLastPara="1" rIns="148300" wrap="square" tIns="1483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5050" y="1118500"/>
            <a:ext cx="1019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14293300" y="759925"/>
            <a:ext cx="471000" cy="471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 txBox="1"/>
          <p:nvPr/>
        </p:nvSpPr>
        <p:spPr>
          <a:xfrm>
            <a:off x="14261254" y="586363"/>
            <a:ext cx="5100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‹#›</a:t>
            </a:fld>
            <a:endParaRPr sz="16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515409" y="1154948"/>
            <a:ext cx="4643100" cy="1571100"/>
          </a:xfrm>
          <a:prstGeom prst="rect">
            <a:avLst/>
          </a:prstGeom>
        </p:spPr>
        <p:txBody>
          <a:bodyPr anchorCtr="0" anchor="b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515409" y="2888617"/>
            <a:ext cx="4643100" cy="66093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10650" y="935745"/>
            <a:ext cx="10529400" cy="85035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1pPr>
            <a:lvl2pPr lvl="1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2pPr>
            <a:lvl3pPr lvl="2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3pPr>
            <a:lvl4pPr lvl="3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4pPr>
            <a:lvl5pPr lvl="4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5pPr>
            <a:lvl6pPr lvl="5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6pPr>
            <a:lvl7pPr lvl="6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7pPr>
            <a:lvl8pPr lvl="7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8pPr>
            <a:lvl9pPr lvl="8"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anchorCtr="0" anchor="b" bIns="148300" lIns="148300" spcFirstLastPara="1" rIns="148300" wrap="square" tIns="1483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anchorCtr="0" anchor="t" bIns="148300" lIns="148300" spcFirstLastPara="1" rIns="148300" wrap="square" tIns="1483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515409" y="8794266"/>
            <a:ext cx="9919200" cy="12576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8300" lIns="148300" spcFirstLastPara="1" rIns="148300" wrap="square" tIns="148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Inconsolata"/>
              <a:buNone/>
              <a:defRPr sz="45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8300" lIns="148300" spcFirstLastPara="1" rIns="148300" wrap="square" tIns="148300">
            <a:no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Inconsolata"/>
              <a:buChar char="●"/>
              <a:defRPr sz="29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indent="-374650" lvl="1" marL="9144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○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indent="-374650" lvl="2" marL="13716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■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indent="-374650" lvl="3" marL="18288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●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indent="-374650" lvl="4" marL="22860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○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indent="-374650" lvl="5" marL="27432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■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indent="-374650" lvl="6" marL="32004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●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indent="-374650" lvl="7" marL="36576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Inconsolata"/>
              <a:buChar char="○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indent="-374650" lvl="8" marL="411480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dk2"/>
              </a:buClr>
              <a:buSzPts val="2300"/>
              <a:buFont typeface="Inconsolata"/>
              <a:buChar char="■"/>
              <a:defRPr sz="2300">
                <a:solidFill>
                  <a:schemeClr val="dk2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8300" lIns="148300" spcFirstLastPara="1" rIns="148300" wrap="square" tIns="148300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9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5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27.png"/><Relationship Id="rId5" Type="http://schemas.openxmlformats.org/officeDocument/2006/relationships/hyperlink" Target="https://en.wikipedia.org/wiki/Face_(geometry)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23.png"/><Relationship Id="rId5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Relationship Id="rId6" Type="http://schemas.openxmlformats.org/officeDocument/2006/relationships/image" Target="../media/image24.png"/><Relationship Id="rId7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61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6.jpg"/><Relationship Id="rId4" Type="http://schemas.openxmlformats.org/officeDocument/2006/relationships/image" Target="../media/image38.jpg"/><Relationship Id="rId5" Type="http://schemas.openxmlformats.org/officeDocument/2006/relationships/image" Target="../media/image37.png"/><Relationship Id="rId6" Type="http://schemas.openxmlformats.org/officeDocument/2006/relationships/image" Target="../media/image39.png"/><Relationship Id="rId7" Type="http://schemas.openxmlformats.org/officeDocument/2006/relationships/image" Target="../media/image45.png"/><Relationship Id="rId8" Type="http://schemas.openxmlformats.org/officeDocument/2006/relationships/image" Target="../media/image4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6.jpg"/><Relationship Id="rId4" Type="http://schemas.openxmlformats.org/officeDocument/2006/relationships/image" Target="../media/image42.jpg"/><Relationship Id="rId9" Type="http://schemas.openxmlformats.org/officeDocument/2006/relationships/image" Target="../media/image40.png"/><Relationship Id="rId5" Type="http://schemas.openxmlformats.org/officeDocument/2006/relationships/image" Target="../media/image43.jpg"/><Relationship Id="rId6" Type="http://schemas.openxmlformats.org/officeDocument/2006/relationships/image" Target="../media/image41.jpg"/><Relationship Id="rId7" Type="http://schemas.openxmlformats.org/officeDocument/2006/relationships/image" Target="../media/image47.jpg"/><Relationship Id="rId8" Type="http://schemas.openxmlformats.org/officeDocument/2006/relationships/image" Target="../media/image4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png"/><Relationship Id="rId4" Type="http://schemas.openxmlformats.org/officeDocument/2006/relationships/image" Target="../media/image50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Relationship Id="rId4" Type="http://schemas.openxmlformats.org/officeDocument/2006/relationships/image" Target="../media/image5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2.png"/><Relationship Id="rId4" Type="http://schemas.openxmlformats.org/officeDocument/2006/relationships/image" Target="../media/image40.png"/><Relationship Id="rId5" Type="http://schemas.openxmlformats.org/officeDocument/2006/relationships/image" Target="../media/image54.png"/><Relationship Id="rId6" Type="http://schemas.openxmlformats.org/officeDocument/2006/relationships/image" Target="../media/image53.png"/><Relationship Id="rId7" Type="http://schemas.openxmlformats.org/officeDocument/2006/relationships/image" Target="../media/image5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5.png"/><Relationship Id="rId4" Type="http://schemas.openxmlformats.org/officeDocument/2006/relationships/image" Target="../media/image17.jpg"/><Relationship Id="rId5" Type="http://schemas.openxmlformats.org/officeDocument/2006/relationships/image" Target="../media/image1.jpg"/><Relationship Id="rId6" Type="http://schemas.openxmlformats.org/officeDocument/2006/relationships/hyperlink" Target="http://alpaca4d.github.io" TargetMode="External"/><Relationship Id="rId7" Type="http://schemas.openxmlformats.org/officeDocument/2006/relationships/hyperlink" Target="http://alpaca4d.github.io" TargetMode="External"/><Relationship Id="rId8" Type="http://schemas.openxmlformats.org/officeDocument/2006/relationships/image" Target="../media/image6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hyperlink" Target="http://marco-pellegrino.github.i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4"/>
          <p:cNvSpPr txBox="1"/>
          <p:nvPr/>
        </p:nvSpPr>
        <p:spPr>
          <a:xfrm>
            <a:off x="536825" y="8757825"/>
            <a:ext cx="32658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where a wi-fi exists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World WRD LGBT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.github.io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536825" y="2702350"/>
            <a:ext cx="96855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Lunch Talk - 220222</a:t>
            </a:r>
            <a:endParaRPr sz="26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Marco Pellegrino</a:t>
            </a:r>
            <a:endParaRPr b="1" sz="26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104500" y="3182550"/>
            <a:ext cx="6015500" cy="75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/>
        </p:nvSpPr>
        <p:spPr>
          <a:xfrm>
            <a:off x="5098800" y="4930500"/>
            <a:ext cx="4922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Tuesday</a:t>
            </a:r>
            <a:r>
              <a:rPr lang="en-GB" sz="2400"/>
              <a:t> 08 November 2020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 b="0" l="24940" r="25159" t="0"/>
          <a:stretch/>
        </p:blipFill>
        <p:spPr>
          <a:xfrm>
            <a:off x="4145163" y="1595500"/>
            <a:ext cx="6829678" cy="73023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/>
        </p:nvSpPr>
        <p:spPr>
          <a:xfrm>
            <a:off x="5095788" y="514300"/>
            <a:ext cx="4928400" cy="1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 b="1" sz="72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2997150" y="9244600"/>
            <a:ext cx="91257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latin typeface="Inconsolata"/>
                <a:ea typeface="Inconsolata"/>
                <a:cs typeface="Inconsolata"/>
                <a:sym typeface="Inconsolata"/>
              </a:rPr>
              <a:t>A revolutionary Parametric FEA software</a:t>
            </a:r>
            <a:endParaRPr sz="29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 b="0" l="24940" r="25159" t="0"/>
          <a:stretch/>
        </p:blipFill>
        <p:spPr>
          <a:xfrm>
            <a:off x="4145163" y="1595500"/>
            <a:ext cx="6829678" cy="73023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/>
        </p:nvSpPr>
        <p:spPr>
          <a:xfrm>
            <a:off x="5095788" y="514300"/>
            <a:ext cx="4928400" cy="1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 b="1" sz="72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41" name="Google Shape;141;p25"/>
          <p:cNvSpPr txBox="1"/>
          <p:nvPr/>
        </p:nvSpPr>
        <p:spPr>
          <a:xfrm>
            <a:off x="2997150" y="9244600"/>
            <a:ext cx="91257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A revolutionary Parametric FEA software</a:t>
            </a:r>
            <a:endParaRPr sz="29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43075" y="6572726"/>
            <a:ext cx="3984025" cy="398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/>
        </p:nvSpPr>
        <p:spPr>
          <a:xfrm>
            <a:off x="2302675" y="590925"/>
            <a:ext cx="114855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Introduction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is a Grasshopper plugin which has been developed on top of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OpenSees</a:t>
            </a:r>
            <a:endParaRPr sz="19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9025" y="2241375"/>
            <a:ext cx="4324500" cy="1199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39775" y="8497574"/>
            <a:ext cx="2948400" cy="182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8159450" y="4723300"/>
            <a:ext cx="3789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-GB" sz="10000">
                <a:solidFill>
                  <a:schemeClr val="dk1"/>
                </a:solidFill>
              </a:rPr>
              <a:t>👩‍🔬👨‍🔬</a:t>
            </a:r>
            <a:endParaRPr b="1" sz="10000">
              <a:solidFill>
                <a:schemeClr val="dk1"/>
              </a:solidFill>
            </a:endParaRPr>
          </a:p>
        </p:txBody>
      </p:sp>
      <p:sp>
        <p:nvSpPr>
          <p:cNvPr id="152" name="Google Shape;152;p26"/>
          <p:cNvSpPr txBox="1"/>
          <p:nvPr/>
        </p:nvSpPr>
        <p:spPr>
          <a:xfrm>
            <a:off x="4607100" y="4723300"/>
            <a:ext cx="2421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n-GB" sz="10000">
                <a:solidFill>
                  <a:schemeClr val="dk1"/>
                </a:solidFill>
              </a:rPr>
              <a:t>🎓</a:t>
            </a:r>
            <a:endParaRPr b="1" sz="10000">
              <a:solidFill>
                <a:schemeClr val="dk1"/>
              </a:solidFill>
            </a:endParaRPr>
          </a:p>
        </p:txBody>
      </p:sp>
      <p:sp>
        <p:nvSpPr>
          <p:cNvPr id="153" name="Google Shape;153;p26"/>
          <p:cNvSpPr txBox="1"/>
          <p:nvPr/>
        </p:nvSpPr>
        <p:spPr>
          <a:xfrm>
            <a:off x="2302675" y="3895000"/>
            <a:ext cx="11485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library is mostly used by researchers and academia because of the not user-friendly behaviour even if the math behind the library is highly sophisticated</a:t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2302675" y="6783000"/>
            <a:ext cx="11485500" cy="20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main idea of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is to provide an efficient and easy way to use OpenSees without writing any line of code.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belief is to bring more users to perform structural analyses with Opensees in a parametric environment such as Grasshopper.</a:t>
            </a:r>
            <a:endParaRPr sz="19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638" y="3874800"/>
            <a:ext cx="11338723" cy="57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/>
        </p:nvSpPr>
        <p:spPr>
          <a:xfrm>
            <a:off x="2302675" y="590925"/>
            <a:ext cx="114855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Introduction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1890650" y="1912488"/>
            <a:ext cx="5930700" cy="7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u="sng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https://opensees.berkeley.edu</a:t>
            </a:r>
            <a:endParaRPr sz="2100" u="sng">
              <a:solidFill>
                <a:srgbClr val="00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2084650" y="2961450"/>
            <a:ext cx="70644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latin typeface="Inconsolata"/>
                <a:ea typeface="Inconsolata"/>
                <a:cs typeface="Inconsolata"/>
                <a:sym typeface="Inconsolata"/>
              </a:rPr>
              <a:t>i.e. Catenary Cable</a:t>
            </a:r>
            <a:endParaRPr b="1" sz="23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/>
        </p:nvSpPr>
        <p:spPr>
          <a:xfrm>
            <a:off x="2302675" y="590925"/>
            <a:ext cx="114855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Plug-in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100" y="2879950"/>
            <a:ext cx="13325474" cy="6886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/>
          <p:nvPr/>
        </p:nvSpPr>
        <p:spPr>
          <a:xfrm>
            <a:off x="953923" y="2904795"/>
            <a:ext cx="1757400" cy="2971500"/>
          </a:xfrm>
          <a:prstGeom prst="rect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8"/>
          <p:cNvSpPr/>
          <p:nvPr/>
        </p:nvSpPr>
        <p:spPr>
          <a:xfrm>
            <a:off x="2718444" y="2904795"/>
            <a:ext cx="3569100" cy="3970200"/>
          </a:xfrm>
          <a:prstGeom prst="rect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6287478" y="2904795"/>
            <a:ext cx="1757400" cy="3970200"/>
          </a:xfrm>
          <a:prstGeom prst="rect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8059105" y="2904795"/>
            <a:ext cx="1757400" cy="2746800"/>
          </a:xfrm>
          <a:prstGeom prst="rect">
            <a:avLst/>
          </a:prstGeom>
          <a:noFill/>
          <a:ln cap="flat" cmpd="sng" w="3810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9816545" y="2904795"/>
            <a:ext cx="1837800" cy="24663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11654352" y="2904795"/>
            <a:ext cx="2373300" cy="37296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6848086" y="6875159"/>
            <a:ext cx="7179600" cy="3064500"/>
          </a:xfrm>
          <a:prstGeom prst="rect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8"/>
          <p:cNvSpPr/>
          <p:nvPr/>
        </p:nvSpPr>
        <p:spPr>
          <a:xfrm>
            <a:off x="953923" y="6875087"/>
            <a:ext cx="5894100" cy="3064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8"/>
          <p:cNvSpPr txBox="1"/>
          <p:nvPr/>
        </p:nvSpPr>
        <p:spPr>
          <a:xfrm>
            <a:off x="1428750" y="2317750"/>
            <a:ext cx="11478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0000"/>
                </a:solidFill>
                <a:latin typeface="Inconsolata"/>
                <a:ea typeface="Inconsolata"/>
                <a:cs typeface="Inconsolata"/>
                <a:sym typeface="Inconsolata"/>
              </a:rPr>
              <a:t>Materials</a:t>
            </a:r>
            <a:endParaRPr>
              <a:solidFill>
                <a:srgbClr val="CC00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3925500" y="2317750"/>
            <a:ext cx="14658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A86E8"/>
                </a:solidFill>
                <a:latin typeface="Inconsolata"/>
                <a:ea typeface="Inconsolata"/>
                <a:cs typeface="Inconsolata"/>
                <a:sym typeface="Inconsolata"/>
              </a:rPr>
              <a:t>Cross Sections</a:t>
            </a:r>
            <a:endParaRPr>
              <a:solidFill>
                <a:srgbClr val="4A86E8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6579075" y="2342525"/>
            <a:ext cx="14658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AA84F"/>
                </a:solidFill>
                <a:latin typeface="Inconsolata"/>
                <a:ea typeface="Inconsolata"/>
                <a:cs typeface="Inconsolata"/>
                <a:sym typeface="Inconsolata"/>
              </a:rPr>
              <a:t>Elements</a:t>
            </a:r>
            <a:endParaRPr>
              <a:solidFill>
                <a:srgbClr val="6AA84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8503100" y="2342525"/>
            <a:ext cx="14658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27BA0"/>
                </a:solidFill>
                <a:latin typeface="Inconsolata"/>
                <a:ea typeface="Inconsolata"/>
                <a:cs typeface="Inconsolata"/>
                <a:sym typeface="Inconsolata"/>
              </a:rPr>
              <a:t>Loads</a:t>
            </a:r>
            <a:endParaRPr>
              <a:solidFill>
                <a:srgbClr val="C27BA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10122325" y="2254250"/>
            <a:ext cx="14658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Assemble/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Disassemble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4" name="Google Shape;184;p28"/>
          <p:cNvSpPr txBox="1"/>
          <p:nvPr/>
        </p:nvSpPr>
        <p:spPr>
          <a:xfrm>
            <a:off x="12199800" y="2254250"/>
            <a:ext cx="14658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FF"/>
                </a:solidFill>
                <a:latin typeface="Inconsolata"/>
                <a:ea typeface="Inconsolata"/>
                <a:cs typeface="Inconsolata"/>
                <a:sym typeface="Inconsolata"/>
              </a:rPr>
              <a:t>Analysis</a:t>
            </a:r>
            <a:endParaRPr>
              <a:solidFill>
                <a:srgbClr val="FF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2865300" y="10064750"/>
            <a:ext cx="25260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Inconsolata"/>
                <a:ea typeface="Inconsolata"/>
                <a:cs typeface="Inconsolata"/>
                <a:sym typeface="Inconsolata"/>
              </a:rPr>
              <a:t>Visualisation</a:t>
            </a:r>
            <a:endParaRPr>
              <a:solidFill>
                <a:schemeClr val="accent5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9062125" y="10064750"/>
            <a:ext cx="25260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rPr>
              <a:t>Numerical Computation</a:t>
            </a:r>
            <a:endParaRPr>
              <a:solidFill>
                <a:srgbClr val="7F60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3461" y="3613199"/>
            <a:ext cx="7694375" cy="305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/>
        </p:nvSpPr>
        <p:spPr>
          <a:xfrm>
            <a:off x="2302675" y="590925"/>
            <a:ext cx="11485500" cy="3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Materials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UniaxialMaterial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is used to construct a material object which represents uniaxial stress-strain relationships. The implemented relationship is Linear Elastic.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 Medium"/>
              <a:ea typeface="Inconsolata Medium"/>
              <a:cs typeface="Inconsolata Medium"/>
              <a:sym typeface="Inconsolata Medium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NDMaterial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is used to construct a material object which represents the stress-strain relationship at the gauss-point of a continuum element. The behaviour is an Elastic Isotropic.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773" y="7024025"/>
            <a:ext cx="7190224" cy="305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9"/>
          <p:cNvPicPr preferRelativeResize="0"/>
          <p:nvPr/>
        </p:nvPicPr>
        <p:blipFill rotWithShape="1">
          <a:blip r:embed="rId5">
            <a:alphaModFix/>
          </a:blip>
          <a:srcRect b="0" l="0" r="48930" t="0"/>
          <a:stretch/>
        </p:blipFill>
        <p:spPr>
          <a:xfrm>
            <a:off x="10471699" y="7024025"/>
            <a:ext cx="3672126" cy="30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9700" y="4472913"/>
            <a:ext cx="10080600" cy="40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2302675" y="590925"/>
            <a:ext cx="11485500" cy="3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Cross Sections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Solid rectangle section, Circular Hollow Section, Rectangular Hollow Section, I-Section and Generic Cross Section are provided to the users to assign mechanical properties to a beam element.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Constant thickness section has been implemented for shell elements.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2483300" y="4391425"/>
            <a:ext cx="7789200" cy="4302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0"/>
          <p:cNvSpPr/>
          <p:nvPr/>
        </p:nvSpPr>
        <p:spPr>
          <a:xfrm>
            <a:off x="10279850" y="4391425"/>
            <a:ext cx="2798400" cy="16239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 txBox="1"/>
          <p:nvPr/>
        </p:nvSpPr>
        <p:spPr>
          <a:xfrm>
            <a:off x="4787725" y="3830925"/>
            <a:ext cx="25269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000FF"/>
                </a:solidFill>
                <a:latin typeface="Inconsolata"/>
                <a:ea typeface="Inconsolata"/>
                <a:cs typeface="Inconsolata"/>
                <a:sym typeface="Inconsolata"/>
              </a:rPr>
              <a:t>Beam Cross Sections</a:t>
            </a:r>
            <a:endParaRPr sz="1700">
              <a:solidFill>
                <a:srgbClr val="0000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06" name="Google Shape;206;p30"/>
          <p:cNvSpPr txBox="1"/>
          <p:nvPr/>
        </p:nvSpPr>
        <p:spPr>
          <a:xfrm>
            <a:off x="10568000" y="3814575"/>
            <a:ext cx="25269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CC0000"/>
                </a:solidFill>
                <a:latin typeface="Inconsolata"/>
                <a:ea typeface="Inconsolata"/>
                <a:cs typeface="Inconsolata"/>
                <a:sym typeface="Inconsolata"/>
              </a:rPr>
              <a:t>Shell Cross Section</a:t>
            </a:r>
            <a:endParaRPr sz="1700">
              <a:solidFill>
                <a:srgbClr val="CC00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4">
            <a:alphaModFix/>
          </a:blip>
          <a:srcRect b="25897" l="0" r="75969" t="38182"/>
          <a:stretch/>
        </p:blipFill>
        <p:spPr>
          <a:xfrm>
            <a:off x="2114725" y="1541150"/>
            <a:ext cx="4970100" cy="299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1"/>
          <p:cNvSpPr txBox="1"/>
          <p:nvPr/>
        </p:nvSpPr>
        <p:spPr>
          <a:xfrm>
            <a:off x="2302675" y="590925"/>
            <a:ext cx="114855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Cross Sections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4825" y="1719875"/>
            <a:ext cx="7378275" cy="57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5925" y="7241100"/>
            <a:ext cx="10568150" cy="259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/>
          <p:nvPr/>
        </p:nvSpPr>
        <p:spPr>
          <a:xfrm>
            <a:off x="2302675" y="590925"/>
            <a:ext cx="11485500" cy="6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Elements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finite elements implemented are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Elastic Timoshenko Beam Column Element, ShellMITC4-ShellDKGT, bbarBrick.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Line to Beam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component converts a line geometry to a </a:t>
            </a:r>
            <a:r>
              <a:rPr i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Timoshenko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Beam. 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Mesh to Shell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component converts a mesh geometry to a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Shell Element.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Shell elements are used to model structures in which one dimension, the thickness, is significantly smaller than the other dimensions. Triangular faces will be converted to a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ShellDKGT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formulation and the Quad faces to a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ShellMITC4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formulation.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Brick Element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component converts an hexahedral element into a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bbarBrick.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 hexahedron is any polyhedron with six</a:t>
            </a:r>
            <a:r>
              <a:rPr lang="en-GB" sz="2100">
                <a:solidFill>
                  <a:schemeClr val="dk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faces. It is generally a difficult task to convert a generic solid into a set of hexahedron and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MeshSeriesToBrick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component might help to construct some simple polyhedron.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2302675" y="590925"/>
            <a:ext cx="114855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About Me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675" y="2521425"/>
            <a:ext cx="4791075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2675" y="4367363"/>
            <a:ext cx="4589225" cy="9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8876" y="6605275"/>
            <a:ext cx="4589225" cy="1400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5"/>
          <p:cNvCxnSpPr/>
          <p:nvPr/>
        </p:nvCxnSpPr>
        <p:spPr>
          <a:xfrm>
            <a:off x="7779550" y="3173888"/>
            <a:ext cx="1407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" name="Google Shape;7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235800" y="2039325"/>
            <a:ext cx="5276850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0491175" y="4752825"/>
            <a:ext cx="27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Next Week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9325" y="6291950"/>
            <a:ext cx="11623350" cy="34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2302675" y="590925"/>
            <a:ext cx="11485500" cy="51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Assemble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Element and Support are the minimum input that the user should provide to perform an analysis.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Assemble Model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builds a text file with the necessary information to be sent to OpenSees solver. The mass of the structure is automatically calculated from the assemble component.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Disassemble Model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retrieves some text information to double check that the model has been assembled correctly.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Visualise Model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is a graphical representation of the structure. The model output is either an extruded model or lines model.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4"/>
          <p:cNvSpPr txBox="1"/>
          <p:nvPr/>
        </p:nvSpPr>
        <p:spPr>
          <a:xfrm>
            <a:off x="2302675" y="590925"/>
            <a:ext cx="21360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Assemble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1250" y="2663450"/>
            <a:ext cx="7234599" cy="599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31150" y="2663450"/>
            <a:ext cx="5667574" cy="59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5"/>
          <p:cNvSpPr txBox="1"/>
          <p:nvPr/>
        </p:nvSpPr>
        <p:spPr>
          <a:xfrm>
            <a:off x="2302675" y="590925"/>
            <a:ext cx="114855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Visualise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150" y="4230337"/>
            <a:ext cx="6476076" cy="613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98525" y="6317626"/>
            <a:ext cx="5604749" cy="422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14237" y="1718025"/>
            <a:ext cx="4973326" cy="3752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49475" y="1718025"/>
            <a:ext cx="2743399" cy="2359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/>
          <p:nvPr/>
        </p:nvSpPr>
        <p:spPr>
          <a:xfrm>
            <a:off x="2302675" y="590925"/>
            <a:ext cx="11485500" cy="61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Analysis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Alpaca 4d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can perform Static Analysis, Modal analysis, Ground Motion Analysis and 3NDF Analysis (WIP-Brick Elements).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Static Analysis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describes the response of the structure under a static load.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Transient 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Analysis 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computes the behavior of the structure during the time. Ground Motion values/time step are a list of numbers that describe the ground motion of an earthquake.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Modal Analysis</a:t>
            </a: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computes the Modal shapes of the structure and returns the period and frequency of that mode.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53" name="Google Shape;25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563" y="6673100"/>
            <a:ext cx="9966876" cy="30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7"/>
          <p:cNvPicPr preferRelativeResize="0"/>
          <p:nvPr/>
        </p:nvPicPr>
        <p:blipFill rotWithShape="1">
          <a:blip r:embed="rId4">
            <a:alphaModFix/>
          </a:blip>
          <a:srcRect b="0" l="30584" r="0" t="0"/>
          <a:stretch/>
        </p:blipFill>
        <p:spPr>
          <a:xfrm>
            <a:off x="1697077" y="3775600"/>
            <a:ext cx="11990849" cy="516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7"/>
          <p:cNvSpPr txBox="1"/>
          <p:nvPr/>
        </p:nvSpPr>
        <p:spPr>
          <a:xfrm>
            <a:off x="2302675" y="590925"/>
            <a:ext cx="11485500" cy="44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Numerical Computation and Visualization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static analysis returns the numerical outputs to study the behaviour of the structure. It is possible to query results for Point, Beam, Shell and Brick elements.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The visualization tool has been implemented for all types of analyses.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8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Numerical Computation and Visualization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67" name="Google Shape;26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150" y="2811913"/>
            <a:ext cx="13931701" cy="506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Numerical Computation and Visualization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274" name="Google Shape;27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450" y="2543525"/>
            <a:ext cx="8743950" cy="68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0"/>
          <p:cNvPicPr preferRelativeResize="0"/>
          <p:nvPr/>
        </p:nvPicPr>
        <p:blipFill rotWithShape="1">
          <a:blip r:embed="rId3">
            <a:alphaModFix/>
          </a:blip>
          <a:srcRect b="42086" l="37484" r="25161" t="0"/>
          <a:stretch/>
        </p:blipFill>
        <p:spPr>
          <a:xfrm flipH="1">
            <a:off x="8298476" y="5049475"/>
            <a:ext cx="6821525" cy="56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0"/>
          <p:cNvSpPr/>
          <p:nvPr/>
        </p:nvSpPr>
        <p:spPr>
          <a:xfrm>
            <a:off x="4725075" y="3967725"/>
            <a:ext cx="4531500" cy="3403800"/>
          </a:xfrm>
          <a:prstGeom prst="wedgeEllipseCallout">
            <a:avLst>
              <a:gd fmla="val 47897" name="adj1"/>
              <a:gd fmla="val 41291" name="adj2"/>
            </a:avLst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What Can I analyse?</a:t>
            </a:r>
            <a:endParaRPr sz="24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075" y="2607538"/>
            <a:ext cx="5754194" cy="2880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1027" y="2607538"/>
            <a:ext cx="5754199" cy="288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2479" y="6284929"/>
            <a:ext cx="3675758" cy="403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8900" y="6325176"/>
            <a:ext cx="4189131" cy="3926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80799" y="6366119"/>
            <a:ext cx="4061201" cy="3844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1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Examples</a:t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5" y="2449900"/>
            <a:ext cx="3606725" cy="330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050" y="3010225"/>
            <a:ext cx="3941426" cy="2317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47725" y="3195800"/>
            <a:ext cx="4886800" cy="19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61100" y="7233188"/>
            <a:ext cx="4886799" cy="2755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74300" y="6989550"/>
            <a:ext cx="4886799" cy="2755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201" y="7145425"/>
            <a:ext cx="5198100" cy="2931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2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Examples</a:t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051" y="1978850"/>
            <a:ext cx="11531901" cy="673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3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Examples</a:t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10" name="Google Shape;31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4850" y="2579413"/>
            <a:ext cx="10381149" cy="553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4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Benchmark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17" name="Google Shape;31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6339" y="3725775"/>
            <a:ext cx="6934636" cy="44259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18" name="Google Shape;31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775" y="3725775"/>
            <a:ext cx="7074651" cy="44259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319" name="Google Shape;319;p44"/>
          <p:cNvSpPr txBox="1"/>
          <p:nvPr/>
        </p:nvSpPr>
        <p:spPr>
          <a:xfrm>
            <a:off x="1743100" y="8547750"/>
            <a:ext cx="386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Analytical solution = 5.68 mm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5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User Feedback</a:t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26" name="Google Shape;32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6500" y="1439200"/>
            <a:ext cx="8277850" cy="78136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5"/>
          <p:cNvSpPr/>
          <p:nvPr/>
        </p:nvSpPr>
        <p:spPr>
          <a:xfrm>
            <a:off x="3964400" y="1926425"/>
            <a:ext cx="1952400" cy="5208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5"/>
          <p:cNvSpPr/>
          <p:nvPr/>
        </p:nvSpPr>
        <p:spPr>
          <a:xfrm>
            <a:off x="6292400" y="8233700"/>
            <a:ext cx="5779200" cy="926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5"/>
          <p:cNvSpPr txBox="1"/>
          <p:nvPr/>
        </p:nvSpPr>
        <p:spPr>
          <a:xfrm>
            <a:off x="12536600" y="8434600"/>
            <a:ext cx="8181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latin typeface="Inconsolata"/>
                <a:ea typeface="Inconsolata"/>
                <a:cs typeface="Inconsolata"/>
                <a:sym typeface="Inconsolata"/>
              </a:rPr>
              <a:t>7</a:t>
            </a:r>
            <a:r>
              <a:rPr baseline="30000" lang="en-GB" sz="2900">
                <a:latin typeface="Inconsolata"/>
                <a:ea typeface="Inconsolata"/>
                <a:cs typeface="Inconsolata"/>
                <a:sym typeface="Inconsolata"/>
              </a:rPr>
              <a:t>th</a:t>
            </a:r>
            <a:endParaRPr baseline="30000" sz="29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6"/>
          <p:cNvPicPr preferRelativeResize="0"/>
          <p:nvPr/>
        </p:nvPicPr>
        <p:blipFill rotWithShape="1">
          <a:blip r:embed="rId3">
            <a:alphaModFix/>
          </a:blip>
          <a:srcRect b="42086" l="37484" r="25161" t="0"/>
          <a:stretch/>
        </p:blipFill>
        <p:spPr>
          <a:xfrm>
            <a:off x="1" y="5049475"/>
            <a:ext cx="6821525" cy="56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6"/>
          <p:cNvSpPr/>
          <p:nvPr/>
        </p:nvSpPr>
        <p:spPr>
          <a:xfrm>
            <a:off x="5915125" y="4042100"/>
            <a:ext cx="4531500" cy="3403800"/>
          </a:xfrm>
          <a:prstGeom prst="wedgeEllipseCallout">
            <a:avLst>
              <a:gd fmla="val -45038" name="adj1"/>
              <a:gd fmla="val 46269" name="adj2"/>
            </a:avLst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Does it look like Karamba3d, right?</a:t>
            </a:r>
            <a:endParaRPr sz="24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47"/>
          <p:cNvPicPr preferRelativeResize="0"/>
          <p:nvPr/>
        </p:nvPicPr>
        <p:blipFill rotWithShape="1">
          <a:blip r:embed="rId3">
            <a:alphaModFix/>
          </a:blip>
          <a:srcRect b="45527" l="0" r="0" t="31430"/>
          <a:stretch/>
        </p:blipFill>
        <p:spPr>
          <a:xfrm>
            <a:off x="581325" y="1536650"/>
            <a:ext cx="5396724" cy="14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7"/>
          <p:cNvSpPr txBox="1"/>
          <p:nvPr/>
        </p:nvSpPr>
        <p:spPr>
          <a:xfrm>
            <a:off x="8333075" y="1787175"/>
            <a:ext cx="5236500" cy="1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600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 b="1" sz="76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42" name="Google Shape;342;p47"/>
          <p:cNvSpPr txBox="1"/>
          <p:nvPr/>
        </p:nvSpPr>
        <p:spPr>
          <a:xfrm>
            <a:off x="6416600" y="1787175"/>
            <a:ext cx="1273800" cy="1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B7B7B7"/>
                </a:solidFill>
                <a:latin typeface="Inconsolata"/>
                <a:ea typeface="Inconsolata"/>
                <a:cs typeface="Inconsolata"/>
                <a:sym typeface="Inconsolata"/>
              </a:rPr>
              <a:t>vs</a:t>
            </a:r>
            <a:endParaRPr sz="7200">
              <a:solidFill>
                <a:srgbClr val="B7B7B7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43" name="Google Shape;343;p47"/>
          <p:cNvSpPr txBox="1"/>
          <p:nvPr/>
        </p:nvSpPr>
        <p:spPr>
          <a:xfrm>
            <a:off x="396675" y="4088875"/>
            <a:ext cx="3383100" cy="22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>
                <a:latin typeface="Inconsolata"/>
                <a:ea typeface="Inconsolata"/>
                <a:cs typeface="Inconsolata"/>
                <a:sym typeface="Inconsolata"/>
              </a:rPr>
              <a:t>Pro</a:t>
            </a:r>
            <a:endParaRPr b="1" sz="25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First parametric FEA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Fast Solver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Cross Section Optimiser</a:t>
            </a:r>
            <a:endParaRPr b="1" sz="21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44" name="Google Shape;344;p47"/>
          <p:cNvSpPr txBox="1"/>
          <p:nvPr/>
        </p:nvSpPr>
        <p:spPr>
          <a:xfrm>
            <a:off x="8442225" y="4088875"/>
            <a:ext cx="5127300" cy="41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>
                <a:latin typeface="Inconsolata"/>
                <a:ea typeface="Inconsolata"/>
                <a:cs typeface="Inconsolata"/>
                <a:sym typeface="Inconsolata"/>
              </a:rPr>
              <a:t>Pro</a:t>
            </a:r>
            <a:endParaRPr b="1" sz="25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Open-Source code in C++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Complex Analysis: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Inconsolata"/>
              <a:buChar char="●"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Linear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Inconsolata"/>
              <a:buChar char="●"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Non linear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Inconsolata"/>
              <a:buChar char="●"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Static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Inconsolata"/>
              <a:buChar char="●"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Dynamic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In the process of validation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User in Academia (i.e. UCL)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Inconsolata"/>
                <a:ea typeface="Inconsolata"/>
                <a:cs typeface="Inconsolata"/>
                <a:sym typeface="Inconsolata"/>
              </a:rPr>
              <a:t>Free/Donation</a:t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45" name="Google Shape;345;p47"/>
          <p:cNvSpPr txBox="1"/>
          <p:nvPr/>
        </p:nvSpPr>
        <p:spPr>
          <a:xfrm>
            <a:off x="12516775" y="40888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Cons</a:t>
            </a:r>
            <a:endParaRPr b="1" sz="25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Slow (for now)</a:t>
            </a:r>
            <a:endParaRPr/>
          </a:p>
        </p:txBody>
      </p:sp>
      <p:sp>
        <p:nvSpPr>
          <p:cNvPr id="346" name="Google Shape;346;p47"/>
          <p:cNvSpPr txBox="1"/>
          <p:nvPr/>
        </p:nvSpPr>
        <p:spPr>
          <a:xfrm>
            <a:off x="4093025" y="4088875"/>
            <a:ext cx="3597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Cons</a:t>
            </a:r>
            <a:endParaRPr b="1" sz="25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Only Linear Material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Not Open-Source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Poor shell elements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No Brick Elements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Not Free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8"/>
          <p:cNvPicPr preferRelativeResize="0"/>
          <p:nvPr/>
        </p:nvPicPr>
        <p:blipFill rotWithShape="1">
          <a:blip r:embed="rId3">
            <a:alphaModFix/>
          </a:blip>
          <a:srcRect b="42086" l="37484" r="25161" t="0"/>
          <a:stretch/>
        </p:blipFill>
        <p:spPr>
          <a:xfrm flipH="1" rot="10800000">
            <a:off x="1" y="0"/>
            <a:ext cx="6821525" cy="56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8"/>
          <p:cNvSpPr/>
          <p:nvPr/>
        </p:nvSpPr>
        <p:spPr>
          <a:xfrm>
            <a:off x="5859375" y="669175"/>
            <a:ext cx="4531500" cy="3403800"/>
          </a:xfrm>
          <a:prstGeom prst="wedgeEllipseCallout">
            <a:avLst>
              <a:gd fmla="val -48321" name="adj1"/>
              <a:gd fmla="val 39713" name="adj2"/>
            </a:avLst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How Slow is Slow?</a:t>
            </a:r>
            <a:endParaRPr sz="24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50" y="2596975"/>
            <a:ext cx="6070751" cy="28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9"/>
          <p:cNvSpPr txBox="1"/>
          <p:nvPr/>
        </p:nvSpPr>
        <p:spPr>
          <a:xfrm>
            <a:off x="2302675" y="590925"/>
            <a:ext cx="11485500" cy="1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Computing Time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60" name="Google Shape;36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85150" y="2596975"/>
            <a:ext cx="6070751" cy="2862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4850" y="6602925"/>
            <a:ext cx="6070751" cy="28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6475" y="6577312"/>
            <a:ext cx="6179426" cy="2913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9"/>
          <p:cNvSpPr txBox="1"/>
          <p:nvPr/>
        </p:nvSpPr>
        <p:spPr>
          <a:xfrm>
            <a:off x="411025" y="4843925"/>
            <a:ext cx="334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Number of points: 441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Computing time: 0.35 s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64" name="Google Shape;364;p49"/>
          <p:cNvSpPr txBox="1"/>
          <p:nvPr/>
        </p:nvSpPr>
        <p:spPr>
          <a:xfrm>
            <a:off x="8085150" y="4831600"/>
            <a:ext cx="334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Number of points: 1681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Computing time: 1.3 s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65" name="Google Shape;365;p49"/>
          <p:cNvSpPr txBox="1"/>
          <p:nvPr/>
        </p:nvSpPr>
        <p:spPr>
          <a:xfrm>
            <a:off x="411025" y="9153475"/>
            <a:ext cx="334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Number of points: 6561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Computing time: 13.0 s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66" name="Google Shape;366;p49"/>
          <p:cNvSpPr txBox="1"/>
          <p:nvPr/>
        </p:nvSpPr>
        <p:spPr>
          <a:xfrm>
            <a:off x="8085150" y="9153475"/>
            <a:ext cx="334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Number of points: 25921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/>
                <a:ea typeface="Inconsolata"/>
                <a:cs typeface="Inconsolata"/>
                <a:sym typeface="Inconsolata"/>
              </a:rPr>
              <a:t>Computing time: 3.7 min</a:t>
            </a:r>
            <a:endParaRPr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67" name="Google Shape;367;p49"/>
          <p:cNvSpPr/>
          <p:nvPr/>
        </p:nvSpPr>
        <p:spPr>
          <a:xfrm>
            <a:off x="454850" y="2557900"/>
            <a:ext cx="1788300" cy="10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9"/>
          <p:cNvSpPr/>
          <p:nvPr/>
        </p:nvSpPr>
        <p:spPr>
          <a:xfrm>
            <a:off x="7976475" y="2426650"/>
            <a:ext cx="1788300" cy="10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9"/>
          <p:cNvSpPr/>
          <p:nvPr/>
        </p:nvSpPr>
        <p:spPr>
          <a:xfrm>
            <a:off x="7912500" y="6490975"/>
            <a:ext cx="1788300" cy="10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9"/>
          <p:cNvSpPr/>
          <p:nvPr/>
        </p:nvSpPr>
        <p:spPr>
          <a:xfrm>
            <a:off x="454850" y="6490975"/>
            <a:ext cx="1788300" cy="10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75" y="590925"/>
            <a:ext cx="1147900" cy="14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0"/>
          <p:cNvSpPr txBox="1"/>
          <p:nvPr/>
        </p:nvSpPr>
        <p:spPr>
          <a:xfrm>
            <a:off x="2302675" y="590925"/>
            <a:ext cx="114855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WIP</a:t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77" name="Google Shape;377;p50"/>
          <p:cNvSpPr txBox="1"/>
          <p:nvPr/>
        </p:nvSpPr>
        <p:spPr>
          <a:xfrm>
            <a:off x="2067400" y="4093950"/>
            <a:ext cx="117207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Environmental aspect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Implementation of Timber Check by Eurocode tool.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Embodied Carbon tool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78" name="Google Shape;378;p50"/>
          <p:cNvSpPr txBox="1"/>
          <p:nvPr/>
        </p:nvSpPr>
        <p:spPr>
          <a:xfrm>
            <a:off x="2067400" y="6429450"/>
            <a:ext cx="11720700" cy="1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	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Belief</a:t>
            </a:r>
            <a:endParaRPr b="1"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Fix your own bug and don’t wait for the software house customer support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Make your own custom script and share it with the community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Give back to the open source community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79" name="Google Shape;379;p50"/>
          <p:cNvSpPr txBox="1"/>
          <p:nvPr/>
        </p:nvSpPr>
        <p:spPr>
          <a:xfrm>
            <a:off x="2067400" y="1513475"/>
            <a:ext cx="13788000" cy="25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	</a:t>
            </a:r>
            <a:r>
              <a:rPr b="1"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Technical aspect</a:t>
            </a:r>
            <a:endParaRPr b="1" sz="17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nconsolata"/>
              <a:buChar char="●"/>
            </a:pPr>
            <a:r>
              <a:rPr lang="en-GB" sz="2100" strike="sngStrik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Create a scalable architecture of the tool. Class, Method, ect.</a:t>
            </a:r>
            <a:endParaRPr sz="2100" strike="sngStrike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 strike="sngStrik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Use of .tcl interpreter instead of Python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 strike="sngStrik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Visualisation tool for .tcl file</a:t>
            </a:r>
            <a:endParaRPr sz="2100" strike="sngStrike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Machine Learning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consolata"/>
              <a:buChar char="●"/>
            </a:pPr>
            <a:r>
              <a:rPr lang="en-GB" sz="21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Implementation of new element</a:t>
            </a:r>
            <a:endParaRPr sz="21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150" y="2727663"/>
            <a:ext cx="1380699" cy="1339776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51"/>
          <p:cNvSpPr txBox="1"/>
          <p:nvPr/>
        </p:nvSpPr>
        <p:spPr>
          <a:xfrm>
            <a:off x="3376675" y="2994500"/>
            <a:ext cx="34389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 sz="3400"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86" name="Google Shape;386;p51"/>
          <p:cNvPicPr preferRelativeResize="0"/>
          <p:nvPr/>
        </p:nvPicPr>
        <p:blipFill rotWithShape="1">
          <a:blip r:embed="rId4">
            <a:alphaModFix/>
          </a:blip>
          <a:srcRect b="0" l="24940" r="25159" t="0"/>
          <a:stretch/>
        </p:blipFill>
        <p:spPr>
          <a:xfrm>
            <a:off x="7284888" y="1892500"/>
            <a:ext cx="6829678" cy="730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0150" y="7094263"/>
            <a:ext cx="1556449" cy="1622424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1"/>
          <p:cNvSpPr txBox="1"/>
          <p:nvPr/>
        </p:nvSpPr>
        <p:spPr>
          <a:xfrm>
            <a:off x="3376675" y="7421150"/>
            <a:ext cx="4344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alpaca4d</a:t>
            </a:r>
            <a:r>
              <a:rPr lang="en-GB" sz="3400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.github.io</a:t>
            </a:r>
            <a:endParaRPr sz="34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89" name="Google Shape;389;p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40612" y="4774427"/>
            <a:ext cx="1339776" cy="1339776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51"/>
          <p:cNvSpPr txBox="1"/>
          <p:nvPr/>
        </p:nvSpPr>
        <p:spPr>
          <a:xfrm>
            <a:off x="3376675" y="5019150"/>
            <a:ext cx="34389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latin typeface="Inconsolata"/>
                <a:ea typeface="Inconsolata"/>
                <a:cs typeface="Inconsolata"/>
                <a:sym typeface="Inconsolata"/>
              </a:rPr>
              <a:t>Alpaca4d</a:t>
            </a:r>
            <a:endParaRPr sz="34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00FF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225750" y="3567175"/>
            <a:ext cx="6894250" cy="689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52"/>
          <p:cNvSpPr txBox="1"/>
          <p:nvPr/>
        </p:nvSpPr>
        <p:spPr>
          <a:xfrm>
            <a:off x="1881800" y="4427650"/>
            <a:ext cx="6499800" cy="1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600">
                <a:latin typeface="Inconsolata"/>
                <a:ea typeface="Inconsolata"/>
                <a:cs typeface="Inconsolata"/>
                <a:sym typeface="Inconsolata"/>
              </a:rPr>
              <a:t>Live Example</a:t>
            </a:r>
            <a:endParaRPr b="1" sz="76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5119999" cy="106920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301225" y="8400625"/>
            <a:ext cx="6471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Lee Simmons</a:t>
            </a:r>
            <a:endParaRPr sz="72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11539" r="8881" t="0"/>
          <a:stretch/>
        </p:blipFill>
        <p:spPr>
          <a:xfrm>
            <a:off x="0" y="0"/>
            <a:ext cx="15120000" cy="106920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400075" y="8043675"/>
            <a:ext cx="87954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Arthur</a:t>
            </a:r>
            <a:endParaRPr sz="62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Mamou-Mani</a:t>
            </a:r>
            <a:endParaRPr sz="62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9" name="Google Shape;99;p19"/>
          <p:cNvSpPr txBox="1"/>
          <p:nvPr/>
        </p:nvSpPr>
        <p:spPr>
          <a:xfrm>
            <a:off x="400075" y="8043675"/>
            <a:ext cx="87954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Arthur</a:t>
            </a:r>
            <a:endParaRPr sz="62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Mamou-Mani</a:t>
            </a:r>
            <a:endParaRPr sz="62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5120000" cy="106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5119999" cy="10691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20"/>
          <p:cNvCxnSpPr/>
          <p:nvPr/>
        </p:nvCxnSpPr>
        <p:spPr>
          <a:xfrm flipH="1" rot="10800000">
            <a:off x="3518125" y="7467775"/>
            <a:ext cx="1190100" cy="7065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20"/>
          <p:cNvSpPr txBox="1"/>
          <p:nvPr/>
        </p:nvSpPr>
        <p:spPr>
          <a:xfrm>
            <a:off x="1956250" y="8174275"/>
            <a:ext cx="184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Inconsolata"/>
                <a:ea typeface="Inconsolata"/>
                <a:cs typeface="Inconsolata"/>
                <a:sym typeface="Inconsolata"/>
              </a:rPr>
              <a:t>My bike</a:t>
            </a:r>
            <a:endParaRPr sz="22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anchorCtr="0" anchor="ctr" bIns="148300" lIns="148300" spcFirstLastPara="1" rIns="148300" wrap="square" tIns="1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737" y="4534788"/>
            <a:ext cx="1556449" cy="162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/>
        </p:nvSpPr>
        <p:spPr>
          <a:xfrm>
            <a:off x="5423284" y="4861675"/>
            <a:ext cx="7365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marco-pellegrino.github.io</a:t>
            </a:r>
            <a:endParaRPr sz="340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0600" y="3552113"/>
            <a:ext cx="6958800" cy="12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/>
        </p:nvSpPr>
        <p:spPr>
          <a:xfrm>
            <a:off x="861775" y="5675925"/>
            <a:ext cx="13156200" cy="14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i="1" lang="en-GB" sz="2700">
                <a:solidFill>
                  <a:schemeClr val="dk1"/>
                </a:solidFill>
              </a:rPr>
              <a:t>“Alpaca antibodies could prevent coronavirus infection in humans, study suggests”</a:t>
            </a:r>
            <a:endParaRPr i="1" sz="1800"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5619750" y="2213575"/>
            <a:ext cx="388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Friday 04 September 2020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